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5" r:id="rId3"/>
    <p:sldId id="266" r:id="rId4"/>
    <p:sldId id="272" r:id="rId5"/>
    <p:sldId id="271" r:id="rId6"/>
    <p:sldId id="267" r:id="rId7"/>
    <p:sldId id="269" r:id="rId8"/>
    <p:sldId id="262" r:id="rId9"/>
    <p:sldId id="259" r:id="rId10"/>
    <p:sldId id="273" r:id="rId11"/>
    <p:sldId id="26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76BA-66FA-40B6-AC60-E69483A13720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CB2E-6A43-45F7-A624-F05BB006C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D8098-DAD3-4503-9F92-F9575353269C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AE306-2803-41A7-BE09-95D613D0DF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27" y="714665"/>
            <a:ext cx="9144000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ECC66"/>
                </a:solidFill>
                <a:latin typeface="Arial"/>
                <a:cs typeface="Arial"/>
              </a:rPr>
              <a:t>Helping Beer Making by </a:t>
            </a:r>
            <a:r>
              <a:rPr lang="en-US" dirty="0" smtClean="0">
                <a:solidFill>
                  <a:srgbClr val="FECC66"/>
                </a:solidFill>
                <a:latin typeface="Arial"/>
                <a:cs typeface="Arial"/>
              </a:rPr>
              <a:t>Research </a:t>
            </a:r>
            <a:r>
              <a:rPr lang="en-US" dirty="0">
                <a:solidFill>
                  <a:srgbClr val="FECC66"/>
                </a:solidFill>
                <a:latin typeface="Arial"/>
                <a:cs typeface="Arial"/>
              </a:rPr>
              <a:t>on Yeast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4386319"/>
            <a:ext cx="10472928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Fusheng Tang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University of Arkansas at Little Rock</a:t>
            </a:r>
          </a:p>
        </p:txBody>
      </p:sp>
    </p:spTree>
    <p:extLst>
      <p:ext uri="{BB962C8B-B14F-4D97-AF65-F5344CB8AC3E}">
        <p14:creationId xmlns:p14="http://schemas.microsoft.com/office/powerpoint/2010/main" val="11554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66" y="1580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ECC66"/>
                </a:solidFill>
                <a:latin typeface="Arial"/>
              </a:rPr>
              <a:t>Part II: Depletion of </a:t>
            </a:r>
            <a:r>
              <a:rPr lang="en-US" b="1" dirty="0" smtClean="0">
                <a:solidFill>
                  <a:srgbClr val="FECC66"/>
                </a:solidFill>
                <a:latin typeface="Arial"/>
              </a:rPr>
              <a:t>unpleasant molecules</a:t>
            </a:r>
            <a:endParaRPr lang="en-US" dirty="0">
              <a:solidFill>
                <a:srgbClr val="FE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8096" y="6093034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</a:rPr>
              <a:t>(</a:t>
            </a:r>
            <a:r>
              <a:rPr lang="en-US" sz="2000" b="1" dirty="0" err="1" smtClean="0">
                <a:latin typeface="Arial"/>
              </a:rPr>
              <a:t>Ehsani</a:t>
            </a:r>
            <a:r>
              <a:rPr lang="en-US" sz="2000" b="1" dirty="0" smtClean="0">
                <a:latin typeface="Arial"/>
              </a:rPr>
              <a:t> </a:t>
            </a:r>
            <a:r>
              <a:rPr lang="en-US" sz="2000" b="1" dirty="0">
                <a:latin typeface="Arial"/>
              </a:rPr>
              <a:t>et al., </a:t>
            </a:r>
            <a:r>
              <a:rPr lang="en-US" sz="2000" b="1" dirty="0" smtClean="0">
                <a:latin typeface="Arial"/>
              </a:rPr>
              <a:t>2009)</a:t>
            </a:r>
            <a:endParaRPr lang="en-US" sz="2000" b="1" dirty="0"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0BFBD8-A443-46F8-BFF2-0A0E1E95BA8A}"/>
              </a:ext>
            </a:extLst>
          </p:cNvPr>
          <p:cNvSpPr txBox="1">
            <a:spLocks/>
          </p:cNvSpPr>
          <p:nvPr/>
        </p:nvSpPr>
        <p:spPr>
          <a:xfrm>
            <a:off x="6116672" y="990428"/>
            <a:ext cx="5244377" cy="13616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</a:rPr>
              <a:t>Converting alpha-acetoacetate to acetoin will minimize the production of diacetyl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E0D283-7A8D-4861-99E4-71FC3AC84E67}"/>
              </a:ext>
            </a:extLst>
          </p:cNvPr>
          <p:cNvSpPr txBox="1">
            <a:spLocks/>
          </p:cNvSpPr>
          <p:nvPr/>
        </p:nvSpPr>
        <p:spPr>
          <a:xfrm>
            <a:off x="2034525" y="2040589"/>
            <a:ext cx="2219011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glucose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FCFD66-BA7B-438D-AEE9-AB0404940FEE}"/>
              </a:ext>
            </a:extLst>
          </p:cNvPr>
          <p:cNvSpPr txBox="1">
            <a:spLocks/>
          </p:cNvSpPr>
          <p:nvPr/>
        </p:nvSpPr>
        <p:spPr>
          <a:xfrm>
            <a:off x="1878263" y="4203993"/>
            <a:ext cx="3182586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e</a:t>
            </a:r>
            <a:r>
              <a:rPr lang="en-US" sz="2800" b="1" dirty="0" smtClean="0">
                <a:latin typeface="Arial"/>
                <a:cs typeface="Arial"/>
              </a:rPr>
              <a:t>thanol</a:t>
            </a:r>
            <a:r>
              <a:rPr lang="en-US" sz="2800" b="1" dirty="0">
                <a:latin typeface="Arial"/>
                <a:cs typeface="Arial"/>
              </a:rPr>
              <a:t>,        CO2     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D0577D-D742-4066-83FB-AB50825A6A9E}"/>
              </a:ext>
            </a:extLst>
          </p:cNvPr>
          <p:cNvSpPr txBox="1">
            <a:spLocks/>
          </p:cNvSpPr>
          <p:nvPr/>
        </p:nvSpPr>
        <p:spPr>
          <a:xfrm>
            <a:off x="982539" y="3104454"/>
            <a:ext cx="2219011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enzymes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63553" y="2583016"/>
            <a:ext cx="57519" cy="1596913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1E0D283-7A8D-4861-99E4-71FC3AC84E67}"/>
              </a:ext>
            </a:extLst>
          </p:cNvPr>
          <p:cNvSpPr txBox="1">
            <a:spLocks/>
          </p:cNvSpPr>
          <p:nvPr/>
        </p:nvSpPr>
        <p:spPr>
          <a:xfrm>
            <a:off x="4806563" y="2860258"/>
            <a:ext cx="3090705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a</a:t>
            </a:r>
            <a:r>
              <a:rPr lang="en-US" sz="2800" b="1" dirty="0" smtClean="0">
                <a:latin typeface="Arial"/>
                <a:cs typeface="Arial"/>
              </a:rPr>
              <a:t>lpha-</a:t>
            </a:r>
            <a:r>
              <a:rPr lang="en-US" sz="2800" b="1" dirty="0" err="1" smtClean="0">
                <a:latin typeface="Arial"/>
                <a:cs typeface="Arial"/>
              </a:rPr>
              <a:t>acetolactate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E0D283-7A8D-4861-99E4-71FC3AC84E67}"/>
              </a:ext>
            </a:extLst>
          </p:cNvPr>
          <p:cNvSpPr txBox="1">
            <a:spLocks/>
          </p:cNvSpPr>
          <p:nvPr/>
        </p:nvSpPr>
        <p:spPr>
          <a:xfrm>
            <a:off x="7838096" y="2901443"/>
            <a:ext cx="3090705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Arial"/>
                <a:cs typeface="Arial"/>
              </a:rPr>
              <a:t>diacetyl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(butter taste)</a:t>
            </a:r>
            <a:endParaRPr lang="en-US" sz="2800" b="1" dirty="0"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9982" y="3104454"/>
            <a:ext cx="1248033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3654" y="3779819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</a:rPr>
              <a:t>non-enzymatic</a:t>
            </a:r>
            <a:endParaRPr lang="en-US" sz="2000" b="1" dirty="0">
              <a:latin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17647" y="3247287"/>
            <a:ext cx="620449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4" y="2809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/>
              </a:rPr>
              <a:t>Yeast cell surface display technology</a:t>
            </a:r>
            <a:endParaRPr lang="en-US" b="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099" y="1753603"/>
            <a:ext cx="6400800" cy="4579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9631" y="5530396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s-ES" sz="2000" b="1" dirty="0" smtClean="0">
                <a:latin typeface="Arial"/>
              </a:rPr>
              <a:t>(Andreu and </a:t>
            </a:r>
          </a:p>
          <a:p>
            <a:pPr fontAlgn="ctr"/>
            <a:r>
              <a:rPr lang="es-ES" sz="2000" b="1" dirty="0" smtClean="0">
                <a:latin typeface="Arial"/>
              </a:rPr>
              <a:t>del</a:t>
            </a:r>
            <a:r>
              <a:rPr lang="es-ES" sz="2000" b="1" dirty="0">
                <a:latin typeface="Arial"/>
              </a:rPr>
              <a:t> Olmo</a:t>
            </a:r>
          </a:p>
          <a:p>
            <a:r>
              <a:rPr lang="en-US" sz="2000" b="1" dirty="0" smtClean="0">
                <a:latin typeface="Arial"/>
              </a:rPr>
              <a:t>2018)</a:t>
            </a:r>
            <a:endParaRPr lang="en-US" sz="20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16" y="644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ECC66"/>
                </a:solidFill>
                <a:latin typeface="Arial"/>
              </a:rPr>
              <a:t>Examples of using cell display to change flavors</a:t>
            </a:r>
            <a:endParaRPr lang="en-US" b="1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32" y="2577164"/>
            <a:ext cx="11274926" cy="4280836"/>
          </a:xfrm>
        </p:spPr>
        <p:txBody>
          <a:bodyPr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Arial"/>
              </a:rPr>
              <a:t>Expressing the enzyme ALDC (alpha-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acetolactate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decarboxylase) on the cell surface decreases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diacetyl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by 30% (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Cejnar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et al., 2016).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bg1"/>
              </a:solidFill>
              <a:latin typeface="Arial"/>
            </a:endParaRPr>
          </a:p>
          <a:p>
            <a:pPr marL="454025" indent="-400050">
              <a:buNone/>
            </a:pPr>
            <a:r>
              <a:rPr lang="en-US" b="1" dirty="0" smtClean="0">
                <a:solidFill>
                  <a:schemeClr val="bg1"/>
                </a:solidFill>
                <a:latin typeface="Arial"/>
              </a:rPr>
              <a:t>2.  Expressing the enzyme BDH (2,3-butanediol dehydrogenase) 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ecreased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acetoine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by 90% and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diacetyl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by 50% (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Cejnar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et al., 2017).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Arial"/>
            </a:endParaRPr>
          </a:p>
          <a:p>
            <a:pPr marL="454025" indent="-400050"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</a:rPr>
              <a:t>3.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We constructed our own system 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o express enzymes on the cell surface.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12115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ECC66"/>
                </a:solidFill>
                <a:latin typeface="Arial"/>
              </a:rPr>
              <a:t>Part III: </a:t>
            </a:r>
            <a:r>
              <a:rPr lang="en-US" b="1" dirty="0" smtClean="0">
                <a:solidFill>
                  <a:srgbClr val="FECC66"/>
                </a:solidFill>
                <a:latin typeface="Arial"/>
              </a:rPr>
              <a:t>Preventing cloudy beer during shelfing</a:t>
            </a:r>
            <a:endParaRPr lang="en-US" b="1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373" y="3164237"/>
            <a:ext cx="10515600" cy="3439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Two major causes for cloudy beer during shelfing: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marL="909638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Bacterial contamination</a:t>
            </a:r>
          </a:p>
          <a:p>
            <a:pPr marL="909638" indent="0">
              <a:buNone/>
            </a:pP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marL="909638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Haze (a complex between polyphenols and broken proteins)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26" y="7087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Bacterial contamination is common for craft beer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700" y="2115357"/>
            <a:ext cx="4572000" cy="226060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FFA4"/>
              </a:buClr>
              <a:buFont typeface="Wingdings 2"/>
              <a:buNone/>
            </a:pPr>
            <a:endParaRPr lang="en-US" b="1" dirty="0" smtClean="0">
              <a:solidFill>
                <a:srgbClr val="F8FFA4"/>
              </a:solidFill>
              <a:latin typeface="Arial"/>
              <a:cs typeface="Arial"/>
            </a:endParaRPr>
          </a:p>
          <a:p>
            <a:pPr marL="338138" indent="-338138">
              <a:buClr>
                <a:srgbClr val="F8FFA4"/>
              </a:buClr>
              <a:buFont typeface="Arial"/>
              <a:buChar char="•"/>
            </a:pPr>
            <a:r>
              <a:rPr lang="en-US" sz="7000" b="1" dirty="0" smtClean="0">
                <a:solidFill>
                  <a:srgbClr val="002060"/>
                </a:solidFill>
                <a:latin typeface="Arial"/>
                <a:cs typeface="Arial"/>
              </a:rPr>
              <a:t>Three independent resources show that bacterial contamination is a problem for beer-making</a:t>
            </a:r>
          </a:p>
          <a:p>
            <a:pPr marL="338138" indent="-338138">
              <a:buClr>
                <a:srgbClr val="F8FFA4"/>
              </a:buClr>
              <a:buFont typeface="Arial"/>
              <a:buChar char="•"/>
            </a:pPr>
            <a:endParaRPr lang="en-US" sz="7000" b="1" dirty="0">
              <a:solidFill>
                <a:srgbClr val="F8FFA4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" y="4203698"/>
            <a:ext cx="4152900" cy="213360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FFA4"/>
              </a:buClr>
              <a:buFont typeface="Wingdings 2"/>
              <a:buNone/>
            </a:pPr>
            <a:endParaRPr lang="en-US" b="1" dirty="0" smtClean="0">
              <a:solidFill>
                <a:srgbClr val="F8FFA4"/>
              </a:solidFill>
              <a:latin typeface="Arial"/>
              <a:cs typeface="Arial"/>
            </a:endParaRPr>
          </a:p>
          <a:p>
            <a:pPr marL="338138" indent="-338138">
              <a:buClr>
                <a:srgbClr val="F8FFA4"/>
              </a:buClr>
              <a:buFont typeface="Arial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These contaminations wasted at least $ 15 million per year  for USA  (0.5 million batches X $30 (raw materials) /batch (5 gallon)). </a:t>
            </a:r>
            <a:endParaRPr lang="en-US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34976" y="5048095"/>
            <a:ext cx="5680307" cy="144191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FFA4"/>
              </a:buClr>
              <a:buFont typeface="Wingdings 2"/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. Institute             AHA             our interview</a:t>
            </a:r>
          </a:p>
          <a:p>
            <a:pPr marL="0" indent="0">
              <a:buClr>
                <a:srgbClr val="F8FFA4"/>
              </a:buClr>
              <a:buFont typeface="Wingdings 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Brewing               top 10           of home brewers</a:t>
            </a:r>
          </a:p>
          <a:p>
            <a:pPr marL="0" indent="0">
              <a:buClr>
                <a:srgbClr val="F8FFA4"/>
              </a:buClr>
              <a:buFont typeface="Wingdings 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2013,                    followed</a:t>
            </a:r>
          </a:p>
          <a:p>
            <a:pPr marL="0" indent="0">
              <a:buClr>
                <a:srgbClr val="F8FFA4"/>
              </a:buClr>
              <a:buFont typeface="Wingdings 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118(4) 	              questions                    </a:t>
            </a:r>
          </a:p>
          <a:p>
            <a:pPr marL="0" indent="0">
              <a:buClr>
                <a:srgbClr val="F8FFA4"/>
              </a:buClr>
              <a:buFont typeface="Wingdings 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153/1203             55 k / 65 k               22/46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505" y="1659811"/>
            <a:ext cx="5276795" cy="3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32" y="696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ECC66"/>
                </a:solidFill>
                <a:latin typeface="Arial"/>
              </a:rPr>
              <a:t>C</a:t>
            </a:r>
            <a:r>
              <a:rPr lang="en-US" b="1" dirty="0" smtClean="0">
                <a:solidFill>
                  <a:srgbClr val="FECC66"/>
                </a:solidFill>
                <a:latin typeface="Arial"/>
              </a:rPr>
              <a:t>urrent methods on bacterial contamination</a:t>
            </a:r>
            <a:endParaRPr lang="en-US" b="1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415"/>
            <a:ext cx="10515600" cy="4351338"/>
          </a:xfrm>
        </p:spPr>
        <p:txBody>
          <a:bodyPr>
            <a:normAutofit/>
          </a:bodyPr>
          <a:lstStyle/>
          <a:p>
            <a:pPr marL="460375" indent="-460375">
              <a:buClrTx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Arial"/>
              </a:rPr>
              <a:t>UV treatment (Hosseini et al., 2011) kills bacterial cells but also some yeast cells. </a:t>
            </a:r>
            <a:endParaRPr lang="en-US" b="1" dirty="0">
              <a:solidFill>
                <a:schemeClr val="bg1"/>
              </a:solidFill>
              <a:latin typeface="Arial"/>
            </a:endParaRPr>
          </a:p>
          <a:p>
            <a:pPr marL="454025" indent="-454025"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</a:rPr>
              <a:t>2. 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Viruses (phages) can kill bacterial cells (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Feiyereisen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et al., 2019) but species-specific. </a:t>
            </a:r>
            <a:endParaRPr lang="en-US" b="1" dirty="0">
              <a:solidFill>
                <a:schemeClr val="bg1"/>
              </a:solidFill>
              <a:latin typeface="Arial"/>
            </a:endParaRPr>
          </a:p>
          <a:p>
            <a:pPr marL="454025" indent="-454025"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</a:rPr>
              <a:t>3.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Natural anti-bacterial compounds from plants (similar to Hops extracts), e.g. 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xtracts from Date palm leaves) (Harris et al., </a:t>
            </a:r>
            <a:r>
              <a:rPr lang="en-US" b="1" smtClean="0">
                <a:solidFill>
                  <a:schemeClr val="bg1"/>
                </a:solidFill>
                <a:latin typeface="Arial"/>
              </a:rPr>
              <a:t>2018), 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may change the flavor.</a:t>
            </a:r>
          </a:p>
          <a:p>
            <a:pPr marL="454025" indent="-454025">
              <a:buNone/>
            </a:pPr>
            <a:r>
              <a:rPr lang="en-US" b="1" dirty="0" smtClean="0">
                <a:solidFill>
                  <a:schemeClr val="bg1"/>
                </a:solidFill>
                <a:latin typeface="Arial"/>
              </a:rPr>
              <a:t>4. Natural anti-bacterial compounds from animals. Chitosan treatment kills bacteria in 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wort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fermentation (Gil et al., 2004) but may affect sea food-allergic persons. 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8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9" y="346685"/>
            <a:ext cx="10972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Our Solution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4" y="2637728"/>
            <a:ext cx="2224628" cy="187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23" y="2557656"/>
            <a:ext cx="2469092" cy="1870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6611" y="4456323"/>
            <a:ext cx="514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buClr>
                <a:srgbClr val="F8FFA4"/>
              </a:buClr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Wild type                  Our proprietary </a:t>
            </a:r>
          </a:p>
          <a:p>
            <a:pPr marL="338138" indent="-338138">
              <a:buClr>
                <a:srgbClr val="F8FFA4"/>
              </a:buClr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  yeast                    </a:t>
            </a:r>
            <a:r>
              <a:rPr lang="en-US" b="1" dirty="0" err="1" smtClean="0">
                <a:latin typeface="Arial"/>
                <a:cs typeface="Arial"/>
              </a:rPr>
              <a:t>yeast</a:t>
            </a:r>
            <a:r>
              <a:rPr lang="en-US" b="1" dirty="0" smtClean="0">
                <a:latin typeface="Arial"/>
                <a:cs typeface="Arial"/>
              </a:rPr>
              <a:t> strain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64200" y="3333960"/>
            <a:ext cx="1041400" cy="21897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75311" y="2281237"/>
            <a:ext cx="4037189" cy="305276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102600" y="2851360"/>
            <a:ext cx="782461" cy="965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0610247">
            <a:off x="8433723" y="3784600"/>
            <a:ext cx="392777" cy="393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7"/>
          </p:cNvCxnSpPr>
          <p:nvPr/>
        </p:nvCxnSpPr>
        <p:spPr>
          <a:xfrm flipV="1">
            <a:off x="8770472" y="2959100"/>
            <a:ext cx="11458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85061" y="2851360"/>
            <a:ext cx="144639" cy="107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85061" y="2959100"/>
            <a:ext cx="24623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884772" y="3225800"/>
            <a:ext cx="11458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037461" y="3118060"/>
            <a:ext cx="144639" cy="107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73961" y="3200400"/>
            <a:ext cx="24623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46672" y="3530600"/>
            <a:ext cx="11458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61261" y="3422860"/>
            <a:ext cx="144639" cy="107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86661" y="3556000"/>
            <a:ext cx="24623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080500" y="2737060"/>
            <a:ext cx="406400" cy="482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681572" y="4711700"/>
            <a:ext cx="11458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6161" y="4603960"/>
            <a:ext cx="144639" cy="107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796161" y="4711700"/>
            <a:ext cx="246239" cy="3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69399" y="4427810"/>
            <a:ext cx="132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</a:rPr>
              <a:t>Lysozyme</a:t>
            </a:r>
            <a:endParaRPr lang="en-US" b="1" dirty="0"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1619" y="3333960"/>
            <a:ext cx="132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</a:rPr>
              <a:t>Our modified yeast</a:t>
            </a:r>
            <a:endParaRPr lang="en-US" b="1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00495" y="2652739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</a:rPr>
              <a:t>Bacterial</a:t>
            </a:r>
          </a:p>
          <a:p>
            <a:r>
              <a:rPr lang="en-US" b="1" dirty="0" smtClean="0">
                <a:latin typeface="Arial"/>
              </a:rPr>
              <a:t>cell</a:t>
            </a:r>
            <a:endParaRPr lang="en-US" b="1" dirty="0"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805" y="5573723"/>
            <a:ext cx="1137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8FFA4"/>
              </a:buClr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Large cell surface area in our strain allows us to attach more bacterial-lysing enzymes.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256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ECC66"/>
                </a:solidFill>
                <a:latin typeface="Arial"/>
              </a:rPr>
              <a:t>Haze</a:t>
            </a:r>
            <a:endParaRPr lang="en-US" b="1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06221" cy="4831849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Haze formation: </a:t>
            </a:r>
          </a:p>
          <a:p>
            <a:pPr marL="519113" indent="0"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colloidal </a:t>
            </a:r>
            <a:r>
              <a:rPr lang="en-US" sz="4000" b="1" dirty="0">
                <a:solidFill>
                  <a:schemeClr val="bg1"/>
                </a:solidFill>
                <a:latin typeface="Arial"/>
              </a:rPr>
              <a:t>particles formed by the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interactions </a:t>
            </a:r>
            <a:r>
              <a:rPr lang="en-US" sz="4000" b="1" dirty="0">
                <a:solidFill>
                  <a:schemeClr val="bg1"/>
                </a:solidFill>
                <a:latin typeface="Arial"/>
              </a:rPr>
              <a:t>between polyphenols and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broken proteins with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</a:rPr>
              <a:t>proline</a:t>
            </a:r>
            <a:r>
              <a:rPr lang="en-US" sz="40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(one amino acid) (Wu and Siebert, 2002)</a:t>
            </a:r>
            <a:r>
              <a:rPr lang="en-US" sz="4000" b="1" dirty="0">
                <a:solidFill>
                  <a:schemeClr val="bg1"/>
                </a:solidFill>
                <a:latin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</a:rPr>
            </a:br>
            <a:endParaRPr lang="en-US" sz="4000" b="1" dirty="0">
              <a:solidFill>
                <a:schemeClr val="bg1"/>
              </a:solidFill>
              <a:latin typeface="Arial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Solutions: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4000" b="1" dirty="0">
              <a:solidFill>
                <a:schemeClr val="bg1"/>
              </a:solidFill>
              <a:latin typeface="Arial"/>
            </a:endParaRPr>
          </a:p>
          <a:p>
            <a:pPr marL="801688" lvl="1" indent="-347663">
              <a:buClrTx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Attaching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</a:rPr>
              <a:t>proline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-rich peptides on the surface of yeast cells can deplete 30% of polyphenols during fermentation (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</a:rPr>
              <a:t>Cejnar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 et al., 2017).</a:t>
            </a:r>
          </a:p>
          <a:p>
            <a:pPr marL="514350" indent="4763">
              <a:buClr>
                <a:schemeClr val="tx1"/>
              </a:buClr>
              <a:buNone/>
              <a:tabLst>
                <a:tab pos="852488" algn="l"/>
              </a:tabLst>
            </a:pPr>
            <a:endParaRPr lang="en-US" sz="4000" b="1" dirty="0" smtClean="0">
              <a:solidFill>
                <a:schemeClr val="bg1"/>
              </a:solidFill>
              <a:latin typeface="Arial"/>
            </a:endParaRPr>
          </a:p>
          <a:p>
            <a:pPr marL="801688" indent="-347663">
              <a:buClrTx/>
              <a:buFont typeface="+mj-lt"/>
              <a:buAutoNum type="arabicPeriod" startAt="2"/>
            </a:pP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Our strain secretes less protease and produces less broken proteins.</a:t>
            </a:r>
          </a:p>
          <a:p>
            <a:pPr marL="0" indent="0">
              <a:buClr>
                <a:schemeClr val="tx1"/>
              </a:buClr>
              <a:buNone/>
            </a:pPr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91" y="2578902"/>
            <a:ext cx="5846822" cy="377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443" y="2129179"/>
            <a:ext cx="552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          Juice    M1/L    M1     WT/L     WT      M2/L       M2     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97131" y="3782494"/>
            <a:ext cx="3139321" cy="81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 smtClean="0"/>
              <a:t>66 </a:t>
            </a:r>
            <a:r>
              <a:rPr lang="en-US" sz="1200" dirty="0" err="1" smtClean="0"/>
              <a:t>kD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45 </a:t>
            </a:r>
            <a:r>
              <a:rPr lang="en-US" sz="1200" dirty="0" err="1" smtClean="0"/>
              <a:t>kD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/>
              <a:t>3</a:t>
            </a:r>
            <a:r>
              <a:rPr lang="en-US" sz="1200" dirty="0" smtClean="0"/>
              <a:t>5 </a:t>
            </a:r>
            <a:r>
              <a:rPr lang="en-US" sz="1200" dirty="0" err="1" smtClean="0"/>
              <a:t>kD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25 </a:t>
            </a:r>
            <a:r>
              <a:rPr lang="en-US" sz="1200" dirty="0" err="1" smtClean="0"/>
              <a:t>kD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18 </a:t>
            </a:r>
            <a:r>
              <a:rPr lang="en-US" sz="1200" dirty="0" err="1" smtClean="0"/>
              <a:t>kD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0068" y="6077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/>
              </a:rPr>
              <a:t>Our strain maintains more apple proteins during fermentation of apple juice</a:t>
            </a:r>
            <a:endParaRPr lang="en-US" sz="4000" b="1" dirty="0">
              <a:latin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865717" y="5066849"/>
            <a:ext cx="553310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76487" y="4930925"/>
            <a:ext cx="2417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</a:rPr>
              <a:t>an apple protein that was broken by wild type yeast strain but not by our mutants</a:t>
            </a:r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0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ECC66"/>
                </a:solidFill>
                <a:latin typeface="Arial"/>
                <a:cs typeface="Arial"/>
              </a:rPr>
              <a:t>Factors affecting the commercial value of beer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80455" y="4012841"/>
            <a:ext cx="10472928" cy="1752600"/>
          </a:xfrm>
        </p:spPr>
        <p:txBody>
          <a:bodyPr/>
          <a:lstStyle/>
          <a:p>
            <a:pPr marL="3194050" algn="l">
              <a:buNone/>
            </a:pPr>
            <a:r>
              <a:rPr lang="en-US" sz="3200" b="1" dirty="0" smtClean="0">
                <a:latin typeface="Arial"/>
                <a:cs typeface="Arial"/>
              </a:rPr>
              <a:t>Unwanted alcoholic byproducts</a:t>
            </a:r>
            <a:endParaRPr lang="en-US" sz="3200" b="1" dirty="0">
              <a:latin typeface="Arial"/>
              <a:cs typeface="Arial"/>
            </a:endParaRPr>
          </a:p>
          <a:p>
            <a:pPr marL="3194050" algn="l">
              <a:buNone/>
            </a:pPr>
            <a:r>
              <a:rPr lang="en-US" sz="3200" b="1" dirty="0" smtClean="0">
                <a:latin typeface="Arial"/>
                <a:cs typeface="Arial"/>
              </a:rPr>
              <a:t>Unpleasant molecules </a:t>
            </a:r>
            <a:endParaRPr lang="en-US" sz="3200" b="1" dirty="0">
              <a:latin typeface="Arial"/>
              <a:cs typeface="Arial"/>
            </a:endParaRPr>
          </a:p>
          <a:p>
            <a:pPr marL="3194050" algn="l">
              <a:buNone/>
            </a:pPr>
            <a:r>
              <a:rPr lang="en-US" sz="3200" b="1" dirty="0">
                <a:latin typeface="Arial"/>
                <a:cs typeface="Arial"/>
              </a:rPr>
              <a:t>Shelf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25684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ECC66"/>
                </a:solidFill>
                <a:latin typeface="Arial"/>
              </a:rPr>
              <a:t>Summary</a:t>
            </a:r>
            <a:endParaRPr lang="en-US" b="1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We have yeast strains that produce more ethanol and less methanol.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Arial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We have our unique system to attach enzymes on the cell wall.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Arial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We can modify your strains to maintain your favorite flavors of beer and extend the shelf life.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43" y="855580"/>
            <a:ext cx="10515600" cy="11630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ECC66"/>
                </a:solidFill>
                <a:latin typeface="Arial"/>
              </a:rPr>
              <a:t>Acknowledgements</a:t>
            </a:r>
            <a:r>
              <a:rPr lang="en-US" b="1" dirty="0">
                <a:latin typeface="Arial"/>
              </a:rPr>
              <a:t/>
            </a:r>
            <a:br>
              <a:rPr lang="en-US" b="1" dirty="0">
                <a:latin typeface="Arial"/>
              </a:rPr>
            </a:br>
            <a:endParaRPr lang="en-US" b="1" dirty="0"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4A39C2-6516-49CF-932D-7FBDCA0520BE}"/>
              </a:ext>
            </a:extLst>
          </p:cNvPr>
          <p:cNvSpPr txBox="1">
            <a:spLocks/>
          </p:cNvSpPr>
          <p:nvPr/>
        </p:nvSpPr>
        <p:spPr>
          <a:xfrm>
            <a:off x="676525" y="1694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/>
              </a:rPr>
              <a:t>FermentARs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:  		Dr</a:t>
            </a:r>
            <a:r>
              <a:rPr lang="en-US" sz="2800" b="1" dirty="0">
                <a:solidFill>
                  <a:schemeClr val="bg1"/>
                </a:solidFill>
                <a:latin typeface="Arial"/>
              </a:rPr>
              <a:t>. Jim Winter,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Zach Burnett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/>
              </a:rPr>
            </a:b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4F6203-A9F2-44E3-BA79-02D9BFA4FADB}"/>
              </a:ext>
            </a:extLst>
          </p:cNvPr>
          <p:cNvSpPr txBox="1">
            <a:spLocks/>
          </p:cNvSpPr>
          <p:nvPr/>
        </p:nvSpPr>
        <p:spPr>
          <a:xfrm>
            <a:off x="622296" y="25165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/>
              </a:rPr>
              <a:t>UALR:        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 		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</a:rPr>
              <a:t>Ilham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</a:rPr>
              <a:t>Kadhim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</a:rPr>
              <a:t>Nazneen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Begum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/>
              </a:rPr>
            </a:b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82CEBA-4101-48F1-BEFC-8CF0531863B3}"/>
              </a:ext>
            </a:extLst>
          </p:cNvPr>
          <p:cNvSpPr txBox="1">
            <a:spLocks/>
          </p:cNvSpPr>
          <p:nvPr/>
        </p:nvSpPr>
        <p:spPr>
          <a:xfrm>
            <a:off x="622296" y="319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/>
              </a:rPr>
              <a:t>Columbia </a:t>
            </a:r>
            <a:r>
              <a:rPr lang="en-US" sz="2800" b="1" dirty="0" err="1">
                <a:solidFill>
                  <a:schemeClr val="bg1"/>
                </a:solidFill>
                <a:latin typeface="Arial"/>
              </a:rPr>
              <a:t>Univ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:		Dr</a:t>
            </a:r>
            <a:r>
              <a:rPr lang="en-US" sz="2800" b="1" dirty="0">
                <a:solidFill>
                  <a:schemeClr val="bg1"/>
                </a:solidFill>
                <a:latin typeface="Arial"/>
              </a:rPr>
              <a:t>. Liza </a:t>
            </a:r>
            <a:r>
              <a:rPr lang="en-US" sz="2800" b="1" dirty="0" err="1">
                <a:solidFill>
                  <a:schemeClr val="bg1"/>
                </a:solidFill>
                <a:latin typeface="Arial"/>
              </a:rPr>
              <a:t>Pon</a:t>
            </a:r>
            <a:r>
              <a:rPr lang="en-US" sz="2800" b="1" dirty="0">
                <a:solidFill>
                  <a:schemeClr val="bg1"/>
                </a:solidFill>
                <a:latin typeface="Arial"/>
              </a:rPr>
              <a:t>, Dr. Pin-Chao Liao</a:t>
            </a:r>
            <a:r>
              <a:rPr lang="en-US" sz="2800" b="1" dirty="0">
                <a:latin typeface="Arial"/>
              </a:rPr>
              <a:t/>
            </a:r>
            <a:br>
              <a:rPr lang="en-US" sz="2800" b="1" dirty="0">
                <a:latin typeface="Arial"/>
              </a:rPr>
            </a:br>
            <a:endParaRPr lang="en-US" sz="2800" b="1" dirty="0"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C3A5C8-7FB6-4780-A901-38226653A174}"/>
              </a:ext>
            </a:extLst>
          </p:cNvPr>
          <p:cNvSpPr txBox="1">
            <a:spLocks/>
          </p:cNvSpPr>
          <p:nvPr/>
        </p:nvSpPr>
        <p:spPr>
          <a:xfrm>
            <a:off x="676525" y="5213163"/>
            <a:ext cx="10515600" cy="1512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/>
              </a:rPr>
              <a:t>Delta-I fund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 			start-up </a:t>
            </a:r>
            <a:r>
              <a:rPr lang="en-US" sz="2400" b="1" dirty="0">
                <a:solidFill>
                  <a:schemeClr val="bg1"/>
                </a:solidFill>
                <a:latin typeface="Arial"/>
              </a:rPr>
              <a:t>winter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cohort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    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/>
              </a:rPr>
              <a:t>UALR-ORSP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 		seed grant   </a:t>
            </a:r>
          </a:p>
          <a:p>
            <a:endParaRPr lang="en-US" sz="2400" b="1" dirty="0">
              <a:solidFill>
                <a:schemeClr val="bg1"/>
              </a:solidFill>
              <a:latin typeface="Arial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 UALR-CALS 	</a:t>
            </a:r>
            <a:r>
              <a:rPr lang="en-US" sz="2400" b="1" dirty="0">
                <a:solidFill>
                  <a:schemeClr val="bg1"/>
                </a:solidFill>
                <a:latin typeface="Arial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fellowship</a:t>
            </a:r>
            <a:r>
              <a:rPr lang="en-US" sz="2400" b="1" dirty="0">
                <a:latin typeface="Arial"/>
              </a:rPr>
              <a:t/>
            </a:r>
            <a:br>
              <a:rPr lang="en-US" sz="2400" b="1" dirty="0">
                <a:latin typeface="Arial"/>
              </a:rPr>
            </a:br>
            <a:endParaRPr lang="en-US" sz="2400" b="1" dirty="0"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82CEBA-4101-48F1-BEFC-8CF0531863B3}"/>
              </a:ext>
            </a:extLst>
          </p:cNvPr>
          <p:cNvSpPr txBox="1">
            <a:spLocks/>
          </p:cNvSpPr>
          <p:nvPr/>
        </p:nvSpPr>
        <p:spPr>
          <a:xfrm>
            <a:off x="614056" y="38940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fermenters: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		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Nolan Buffalo</a:t>
            </a:r>
            <a:r>
              <a:rPr lang="en-US" sz="2800" b="1" dirty="0">
                <a:solidFill>
                  <a:schemeClr val="bg1"/>
                </a:solidFill>
                <a:latin typeface="Arial"/>
              </a:rPr>
              <a:t>, Samuel R. </a:t>
            </a:r>
            <a:r>
              <a:rPr lang="en-US" sz="2800" b="1" dirty="0" err="1">
                <a:solidFill>
                  <a:schemeClr val="bg1"/>
                </a:solidFill>
                <a:latin typeface="Arial"/>
              </a:rPr>
              <a:t>Atcherson</a:t>
            </a:r>
            <a:r>
              <a:rPr lang="en-US" sz="28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800" b="1" dirty="0">
                <a:latin typeface="Arial"/>
              </a:rPr>
              <a:t/>
            </a:r>
            <a:br>
              <a:rPr lang="en-US" sz="2800" b="1" dirty="0">
                <a:latin typeface="Arial"/>
              </a:rPr>
            </a:br>
            <a:endParaRPr lang="en-US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234" y="859001"/>
            <a:ext cx="10468864" cy="13330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ECC66"/>
                </a:solidFill>
                <a:latin typeface="Arial"/>
              </a:rPr>
              <a:t>Outline</a:t>
            </a:r>
            <a:endParaRPr lang="en-US" dirty="0">
              <a:solidFill>
                <a:srgbClr val="FECC66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09633" y="2764234"/>
            <a:ext cx="9258893" cy="33446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459" b="1" dirty="0" smtClean="0">
                <a:latin typeface="Arial"/>
              </a:rPr>
              <a:t>1. </a:t>
            </a:r>
            <a:r>
              <a:rPr lang="en-US" sz="3200" b="1" dirty="0" smtClean="0">
                <a:latin typeface="Arial"/>
              </a:rPr>
              <a:t>Enhancing ethanol production</a:t>
            </a:r>
          </a:p>
          <a:p>
            <a:pPr marL="0" indent="0" algn="l">
              <a:buNone/>
            </a:pPr>
            <a:endParaRPr lang="en-US" sz="3200" b="1" dirty="0" smtClean="0">
              <a:latin typeface="Arial"/>
            </a:endParaRPr>
          </a:p>
          <a:p>
            <a:pPr marL="514350" indent="-514350" algn="l">
              <a:buClr>
                <a:schemeClr val="tx1"/>
              </a:buClr>
              <a:buAutoNum type="arabicPeriod" startAt="2"/>
            </a:pPr>
            <a:r>
              <a:rPr lang="en-US" sz="3200" b="1" dirty="0">
                <a:latin typeface="Arial"/>
              </a:rPr>
              <a:t>R</a:t>
            </a:r>
            <a:r>
              <a:rPr lang="en-US" sz="3200" b="1" dirty="0" smtClean="0">
                <a:latin typeface="Arial"/>
              </a:rPr>
              <a:t>emoving unpleasant molecules</a:t>
            </a:r>
          </a:p>
          <a:p>
            <a:pPr marL="514350" indent="-514350" algn="l"/>
            <a:endParaRPr lang="en-US" sz="3200" b="1" dirty="0" smtClean="0">
              <a:latin typeface="Arial"/>
            </a:endParaRPr>
          </a:p>
          <a:p>
            <a:pPr marL="522288" indent="-522288" algn="l">
              <a:buNone/>
            </a:pPr>
            <a:r>
              <a:rPr lang="en-US" sz="3200" b="1" dirty="0" smtClean="0">
                <a:latin typeface="Arial"/>
              </a:rPr>
              <a:t>3. Preventing cloudy beer during </a:t>
            </a:r>
            <a:r>
              <a:rPr lang="en-US" sz="3200" b="1" dirty="0">
                <a:latin typeface="Arial"/>
              </a:rPr>
              <a:t>shelfing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60" y="896350"/>
            <a:ext cx="11535740" cy="190473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Part I: </a:t>
            </a:r>
            <a:r>
              <a:rPr lang="en-US" b="1" dirty="0" smtClean="0">
                <a:latin typeface="Arial"/>
                <a:cs typeface="Arial"/>
              </a:rPr>
              <a:t>Enhancing ethanol </a:t>
            </a:r>
            <a:r>
              <a:rPr lang="en-US" b="1" dirty="0">
                <a:latin typeface="Arial"/>
                <a:cs typeface="Arial"/>
              </a:rPr>
              <a:t>production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E0D283-7A8D-4861-99E4-71FC3AC84E67}"/>
              </a:ext>
            </a:extLst>
          </p:cNvPr>
          <p:cNvSpPr txBox="1">
            <a:spLocks/>
          </p:cNvSpPr>
          <p:nvPr/>
        </p:nvSpPr>
        <p:spPr>
          <a:xfrm>
            <a:off x="4986496" y="2349728"/>
            <a:ext cx="2219011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glucose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FCFD66-BA7B-438D-AEE9-AB0404940FEE}"/>
              </a:ext>
            </a:extLst>
          </p:cNvPr>
          <p:cNvSpPr txBox="1">
            <a:spLocks/>
          </p:cNvSpPr>
          <p:nvPr/>
        </p:nvSpPr>
        <p:spPr>
          <a:xfrm>
            <a:off x="4830234" y="4513132"/>
            <a:ext cx="3182586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e</a:t>
            </a:r>
            <a:r>
              <a:rPr lang="en-US" sz="2800" b="1" dirty="0" smtClean="0">
                <a:latin typeface="Arial"/>
                <a:cs typeface="Arial"/>
              </a:rPr>
              <a:t>thanol</a:t>
            </a:r>
            <a:r>
              <a:rPr lang="en-US" sz="2800" b="1" dirty="0">
                <a:latin typeface="Arial"/>
                <a:cs typeface="Arial"/>
              </a:rPr>
              <a:t>,        CO2     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D0577D-D742-4066-83FB-AB50825A6A9E}"/>
              </a:ext>
            </a:extLst>
          </p:cNvPr>
          <p:cNvSpPr txBox="1">
            <a:spLocks/>
          </p:cNvSpPr>
          <p:nvPr/>
        </p:nvSpPr>
        <p:spPr>
          <a:xfrm>
            <a:off x="3934510" y="3413593"/>
            <a:ext cx="2219011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enzymes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94AB9-1DE1-413B-AF73-2902BA573287}"/>
              </a:ext>
            </a:extLst>
          </p:cNvPr>
          <p:cNvSpPr txBox="1">
            <a:spLocks/>
          </p:cNvSpPr>
          <p:nvPr/>
        </p:nvSpPr>
        <p:spPr>
          <a:xfrm>
            <a:off x="1275347" y="5642080"/>
            <a:ext cx="9596477" cy="5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Several enzymes in glycolysis (breaking down of glucose to ethanol) bind to </a:t>
            </a:r>
            <a:r>
              <a:rPr lang="en-US" sz="2400" b="1" dirty="0" err="1" smtClean="0">
                <a:latin typeface="Arial"/>
                <a:cs typeface="Arial"/>
              </a:rPr>
              <a:t>actin</a:t>
            </a:r>
            <a:r>
              <a:rPr lang="en-US" sz="2400" b="1" dirty="0" smtClean="0">
                <a:latin typeface="Arial"/>
                <a:cs typeface="Arial"/>
              </a:rPr>
              <a:t> cables (</a:t>
            </a:r>
            <a:r>
              <a:rPr lang="en-US" sz="2400" b="1" dirty="0" err="1" smtClean="0">
                <a:latin typeface="Arial"/>
                <a:cs typeface="Arial"/>
              </a:rPr>
              <a:t>Araiza-Olivera</a:t>
            </a:r>
            <a:r>
              <a:rPr lang="en-US" sz="2400" b="1" dirty="0" smtClean="0">
                <a:latin typeface="Arial"/>
                <a:cs typeface="Arial"/>
              </a:rPr>
              <a:t> et al., 2013)</a:t>
            </a:r>
            <a:endParaRPr lang="en-US" sz="2400" b="1" dirty="0"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15524" y="2892155"/>
            <a:ext cx="57519" cy="1596913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00" y="873081"/>
            <a:ext cx="11748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We have a lab strain with </a:t>
            </a:r>
            <a:r>
              <a:rPr lang="en-US" b="1" dirty="0" smtClean="0">
                <a:latin typeface="Arial"/>
                <a:cs typeface="Arial"/>
              </a:rPr>
              <a:t>large cell size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E106E-ED59-4DB9-9291-C4025DFC139C}"/>
              </a:ext>
            </a:extLst>
          </p:cNvPr>
          <p:cNvGrpSpPr>
            <a:grpSpLocks noChangeAspect="1"/>
          </p:cNvGrpSpPr>
          <p:nvPr/>
        </p:nvGrpSpPr>
        <p:grpSpPr>
          <a:xfrm>
            <a:off x="1119366" y="2846632"/>
            <a:ext cx="10058400" cy="2932786"/>
            <a:chOff x="815866" y="870176"/>
            <a:chExt cx="5946156" cy="17337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92507E-8AC2-416A-9ACB-BA6ABADECDE7}"/>
                </a:ext>
              </a:extLst>
            </p:cNvPr>
            <p:cNvSpPr txBox="1"/>
            <p:nvPr/>
          </p:nvSpPr>
          <p:spPr>
            <a:xfrm>
              <a:off x="1295400" y="870176"/>
              <a:ext cx="1322874" cy="2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/>
                </a:rPr>
                <a:t>Wild type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D3CAF-7504-4009-8BED-0196DF8AE620}"/>
                </a:ext>
              </a:extLst>
            </p:cNvPr>
            <p:cNvSpPr txBox="1"/>
            <p:nvPr/>
          </p:nvSpPr>
          <p:spPr>
            <a:xfrm>
              <a:off x="3344633" y="876216"/>
              <a:ext cx="936746" cy="2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/>
                </a:rPr>
                <a:t>OSH6ox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D4C3B9-2905-463E-A7B5-46E009F0E48F}"/>
                </a:ext>
              </a:extLst>
            </p:cNvPr>
            <p:cNvSpPr/>
            <p:nvPr/>
          </p:nvSpPr>
          <p:spPr>
            <a:xfrm>
              <a:off x="5220017" y="887411"/>
              <a:ext cx="1210528" cy="272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"/>
                </a:rPr>
                <a:t>OSH6</a:t>
              </a:r>
              <a:r>
                <a:rPr lang="el-GR" sz="2400" b="1" dirty="0">
                  <a:latin typeface="Arial"/>
                </a:rPr>
                <a:t>Δ</a:t>
              </a:r>
              <a:r>
                <a:rPr lang="en-US" sz="2400" b="1" dirty="0" err="1">
                  <a:latin typeface="Arial"/>
                </a:rPr>
                <a:t>CCox</a:t>
              </a:r>
              <a:endParaRPr lang="en-US" sz="2400" b="1" dirty="0">
                <a:latin typeface="Arial"/>
              </a:endParaRPr>
            </a:p>
          </p:txBody>
        </p:sp>
        <p:pic>
          <p:nvPicPr>
            <p:cNvPr id="9" name="Picture 8" descr="A picture containing electronics, photo&#10;&#10;Description automatically generated">
              <a:extLst>
                <a:ext uri="{FF2B5EF4-FFF2-40B4-BE49-F238E27FC236}">
                  <a16:creationId xmlns:a16="http://schemas.microsoft.com/office/drawing/2014/main" id="{9DDC33FF-5F82-47A9-98FD-A521D0C78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66" y="1182889"/>
              <a:ext cx="1924050" cy="1409700"/>
            </a:xfrm>
            <a:prstGeom prst="rect">
              <a:avLst/>
            </a:prstGeom>
          </p:spPr>
        </p:pic>
        <p:pic>
          <p:nvPicPr>
            <p:cNvPr id="10" name="Picture 9" descr="A picture containing indoor, electronics&#10;&#10;Description automatically generated">
              <a:extLst>
                <a:ext uri="{FF2B5EF4-FFF2-40B4-BE49-F238E27FC236}">
                  <a16:creationId xmlns:a16="http://schemas.microsoft.com/office/drawing/2014/main" id="{B650B526-B788-46A9-BFA5-4405F374B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" t="28846"/>
            <a:stretch/>
          </p:blipFill>
          <p:spPr>
            <a:xfrm>
              <a:off x="4837972" y="1194228"/>
              <a:ext cx="1924050" cy="1409701"/>
            </a:xfrm>
            <a:prstGeom prst="rect">
              <a:avLst/>
            </a:prstGeom>
          </p:spPr>
        </p:pic>
        <p:pic>
          <p:nvPicPr>
            <p:cNvPr id="11" name="Picture 10" descr="A picture containing electronics, indoor&#10;&#10;Description automatically generated">
              <a:extLst>
                <a:ext uri="{FF2B5EF4-FFF2-40B4-BE49-F238E27FC236}">
                  <a16:creationId xmlns:a16="http://schemas.microsoft.com/office/drawing/2014/main" id="{00F6176B-F174-4DB8-8EBD-0C0A8A051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6" t="24490"/>
            <a:stretch/>
          </p:blipFill>
          <p:spPr>
            <a:xfrm>
              <a:off x="2826919" y="1194227"/>
              <a:ext cx="1924050" cy="1409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5FBC-EC0B-40FB-8C39-330372F6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04" y="187158"/>
            <a:ext cx="9114985" cy="7352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/>
              </a:rPr>
              <a:t>Our lab strain (</a:t>
            </a:r>
            <a:r>
              <a:rPr lang="en-US" sz="2800" b="1" dirty="0" smtClean="0">
                <a:latin typeface="Arial"/>
              </a:rPr>
              <a:t>Osh6ox) </a:t>
            </a:r>
            <a:r>
              <a:rPr lang="en-US" sz="2800" b="1" dirty="0">
                <a:latin typeface="Arial"/>
              </a:rPr>
              <a:t>has more </a:t>
            </a:r>
            <a:r>
              <a:rPr lang="en-US" sz="2800" b="1" dirty="0" smtClean="0">
                <a:latin typeface="Arial"/>
              </a:rPr>
              <a:t>actin cables </a:t>
            </a:r>
            <a:r>
              <a:rPr lang="en-US" sz="2800" b="1" dirty="0">
                <a:latin typeface="Arial"/>
              </a:rPr>
              <a:t>than wild type control</a:t>
            </a:r>
          </a:p>
        </p:txBody>
      </p:sp>
      <p:pic>
        <p:nvPicPr>
          <p:cNvPr id="119" name="Picture 118" descr="A star in the dark&#10;&#10;Description automatically generated">
            <a:extLst>
              <a:ext uri="{FF2B5EF4-FFF2-40B4-BE49-F238E27FC236}">
                <a16:creationId xmlns:a16="http://schemas.microsoft.com/office/drawing/2014/main" id="{A2581EB2-11E2-46E1-B737-3DCC1639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10" y="3576633"/>
            <a:ext cx="1537691" cy="1161767"/>
          </a:xfrm>
          <a:prstGeom prst="rect">
            <a:avLst/>
          </a:prstGeom>
        </p:spPr>
      </p:pic>
      <p:pic>
        <p:nvPicPr>
          <p:cNvPr id="124" name="Picture 8" descr="A picture containing worm&#10;&#10;Description automatically generated">
            <a:extLst>
              <a:ext uri="{FF2B5EF4-FFF2-40B4-BE49-F238E27FC236}">
                <a16:creationId xmlns:a16="http://schemas.microsoft.com/office/drawing/2014/main" id="{8C38095A-B81A-428E-84E6-67E3958F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78" y="4872321"/>
            <a:ext cx="1591218" cy="11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 descr="A star in the dark&#10;&#10;Description automatically generated">
            <a:extLst>
              <a:ext uri="{FF2B5EF4-FFF2-40B4-BE49-F238E27FC236}">
                <a16:creationId xmlns:a16="http://schemas.microsoft.com/office/drawing/2014/main" id="{6B049BCD-B8A0-439A-8628-80F4EF09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01" y="3571580"/>
            <a:ext cx="1537693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9F3DB4AA-BF6A-4FBA-85A7-11EA554F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01" y="2358864"/>
            <a:ext cx="1537693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4">
            <a:extLst>
              <a:ext uri="{FF2B5EF4-FFF2-40B4-BE49-F238E27FC236}">
                <a16:creationId xmlns:a16="http://schemas.microsoft.com/office/drawing/2014/main" id="{35343D15-80D6-4FB9-BBA7-32F873DA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28" y="1123356"/>
            <a:ext cx="1553381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6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2ED6D1EA-CDCF-4827-8474-AAA94964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86" y="4875765"/>
            <a:ext cx="1681087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2" descr="A star filled sky&#10;&#10;Description automatically generated">
            <a:extLst>
              <a:ext uri="{FF2B5EF4-FFF2-40B4-BE49-F238E27FC236}">
                <a16:creationId xmlns:a16="http://schemas.microsoft.com/office/drawing/2014/main" id="{A1DB7F8B-E986-4AC3-ABC4-2193D3B5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35" y="3574624"/>
            <a:ext cx="1731823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4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DB1A1154-8740-4BF7-9B61-8770E61F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12" y="2358864"/>
            <a:ext cx="1700297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CF93CEA2-9024-481A-B318-05259469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12" y="1123356"/>
            <a:ext cx="1731823" cy="11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F4C10734-F0EC-4793-AA76-FA479FE360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11" y="2371792"/>
            <a:ext cx="1537691" cy="1141818"/>
          </a:xfrm>
          <a:prstGeom prst="rect">
            <a:avLst/>
          </a:prstGeom>
        </p:spPr>
      </p:pic>
      <p:pic>
        <p:nvPicPr>
          <p:cNvPr id="117" name="Picture 116" descr="A picture containing worm, outdoor object&#10;&#10;Description automatically generated">
            <a:extLst>
              <a:ext uri="{FF2B5EF4-FFF2-40B4-BE49-F238E27FC236}">
                <a16:creationId xmlns:a16="http://schemas.microsoft.com/office/drawing/2014/main" id="{1DE6BDAD-B444-44AC-9C3C-AFD0C733EE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87" y="1123356"/>
            <a:ext cx="1557707" cy="1141818"/>
          </a:xfrm>
          <a:prstGeom prst="rect">
            <a:avLst/>
          </a:prstGeom>
        </p:spPr>
      </p:pic>
      <p:pic>
        <p:nvPicPr>
          <p:cNvPr id="120" name="Picture 119" descr="A star filled sky&#10;&#10;Description automatically generated">
            <a:extLst>
              <a:ext uri="{FF2B5EF4-FFF2-40B4-BE49-F238E27FC236}">
                <a16:creationId xmlns:a16="http://schemas.microsoft.com/office/drawing/2014/main" id="{CD431A6C-BED1-4593-ABB4-949AE3D6CE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63" y="4870131"/>
            <a:ext cx="1537079" cy="1161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118" y="631610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Wild type</a:t>
            </a:r>
            <a:endParaRPr lang="en-US" b="1" dirty="0"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6890" y="632022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Osh6ox</a:t>
            </a:r>
            <a:endParaRPr lang="en-US" b="1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8756" y="6284233"/>
            <a:ext cx="198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Osh6ox-deltaCC</a:t>
            </a:r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5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FDED-583F-4602-84C4-0EB2BA43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18" y="896349"/>
            <a:ext cx="10328879" cy="128850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/>
              </a:rPr>
              <a:t>Our strain’s actin cables are more tolerant to ethanol </a:t>
            </a:r>
            <a:r>
              <a:rPr lang="en-US" sz="4400" b="1" dirty="0" smtClean="0">
                <a:latin typeface="Arial"/>
              </a:rPr>
              <a:t>stress</a:t>
            </a:r>
            <a:endParaRPr lang="en-US" sz="4400" b="1" dirty="0">
              <a:latin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CBD746-6594-44C5-A2DF-81D186001DD1}"/>
              </a:ext>
            </a:extLst>
          </p:cNvPr>
          <p:cNvGrpSpPr/>
          <p:nvPr/>
        </p:nvGrpSpPr>
        <p:grpSpPr>
          <a:xfrm>
            <a:off x="2312762" y="2747815"/>
            <a:ext cx="7519705" cy="1631811"/>
            <a:chOff x="240043" y="974067"/>
            <a:chExt cx="7519705" cy="1631811"/>
          </a:xfrm>
        </p:grpSpPr>
        <p:pic>
          <p:nvPicPr>
            <p:cNvPr id="5" name="Picture 4" descr="A star filled sky&#10;&#10;Description automatically generated">
              <a:extLst>
                <a:ext uri="{FF2B5EF4-FFF2-40B4-BE49-F238E27FC236}">
                  <a16:creationId xmlns:a16="http://schemas.microsoft.com/office/drawing/2014/main" id="{C4C4A1D6-625F-43C2-B066-55E367042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3" y="974067"/>
              <a:ext cx="1828800" cy="1617783"/>
            </a:xfrm>
            <a:prstGeom prst="rect">
              <a:avLst/>
            </a:prstGeom>
          </p:spPr>
        </p:pic>
        <p:pic>
          <p:nvPicPr>
            <p:cNvPr id="7" name="Picture 6" descr="A star filled sky&#10;&#10;Description automatically generated">
              <a:extLst>
                <a:ext uri="{FF2B5EF4-FFF2-40B4-BE49-F238E27FC236}">
                  <a16:creationId xmlns:a16="http://schemas.microsoft.com/office/drawing/2014/main" id="{955BB7AE-A8F0-4CB0-B828-16A00BF61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664" y="974068"/>
              <a:ext cx="1828800" cy="1587257"/>
            </a:xfrm>
            <a:prstGeom prst="rect">
              <a:avLst/>
            </a:prstGeom>
          </p:spPr>
        </p:pic>
        <p:pic>
          <p:nvPicPr>
            <p:cNvPr id="9" name="Picture 8" descr="A star filled sky&#10;&#10;Description automatically generated">
              <a:extLst>
                <a:ext uri="{FF2B5EF4-FFF2-40B4-BE49-F238E27FC236}">
                  <a16:creationId xmlns:a16="http://schemas.microsoft.com/office/drawing/2014/main" id="{2BF1BCFC-089B-4C75-9DBF-A66F25E2F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6"/>
            <a:stretch/>
          </p:blipFill>
          <p:spPr>
            <a:xfrm>
              <a:off x="4023285" y="974068"/>
              <a:ext cx="1828800" cy="1631810"/>
            </a:xfrm>
            <a:prstGeom prst="rect">
              <a:avLst/>
            </a:prstGeom>
          </p:spPr>
        </p:pic>
        <p:pic>
          <p:nvPicPr>
            <p:cNvPr id="11" name="Picture 10" descr="A star in the night sky&#10;&#10;Description automatically generated">
              <a:extLst>
                <a:ext uri="{FF2B5EF4-FFF2-40B4-BE49-F238E27FC236}">
                  <a16:creationId xmlns:a16="http://schemas.microsoft.com/office/drawing/2014/main" id="{6B0846C2-8109-40DE-B3CB-BA91B98D2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" t="11538" r="16097" b="-766"/>
            <a:stretch/>
          </p:blipFill>
          <p:spPr>
            <a:xfrm>
              <a:off x="5930948" y="974067"/>
              <a:ext cx="1828800" cy="163181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4FBBC33-EEF1-4321-BD7F-6248F1CCD3EC}"/>
              </a:ext>
            </a:extLst>
          </p:cNvPr>
          <p:cNvSpPr txBox="1"/>
          <p:nvPr/>
        </p:nvSpPr>
        <p:spPr>
          <a:xfrm>
            <a:off x="2456480" y="2290465"/>
            <a:ext cx="154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</a:rPr>
              <a:t>Wild type</a:t>
            </a:r>
            <a:endParaRPr lang="en-US" b="1" dirty="0">
              <a:latin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8779A2-295A-406D-B8BD-A64B572507A9}"/>
              </a:ext>
            </a:extLst>
          </p:cNvPr>
          <p:cNvSpPr txBox="1"/>
          <p:nvPr/>
        </p:nvSpPr>
        <p:spPr>
          <a:xfrm>
            <a:off x="4648200" y="233524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</a:rPr>
              <a:t>373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139E4F-4663-450C-9AB1-095B3F1DA8FB}"/>
              </a:ext>
            </a:extLst>
          </p:cNvPr>
          <p:cNvSpPr txBox="1"/>
          <p:nvPr/>
        </p:nvSpPr>
        <p:spPr>
          <a:xfrm>
            <a:off x="6406644" y="23469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</a:rPr>
              <a:t>406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AE12DA-F6E3-4DD9-8B9D-116F89EE7384}"/>
              </a:ext>
            </a:extLst>
          </p:cNvPr>
          <p:cNvSpPr txBox="1"/>
          <p:nvPr/>
        </p:nvSpPr>
        <p:spPr>
          <a:xfrm>
            <a:off x="8583843" y="2366810"/>
            <a:ext cx="87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</a:rPr>
              <a:t>431</a:t>
            </a:r>
          </a:p>
        </p:txBody>
      </p:sp>
      <p:pic>
        <p:nvPicPr>
          <p:cNvPr id="10" name="Picture 9" descr="A night sky&#10;&#10;Description automatically generated">
            <a:extLst>
              <a:ext uri="{FF2B5EF4-FFF2-40B4-BE49-F238E27FC236}">
                <a16:creationId xmlns:a16="http://schemas.microsoft.com/office/drawing/2014/main" id="{FCDD1A13-4F0D-4A40-BFCC-E23E888535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8613"/>
          <a:stretch/>
        </p:blipFill>
        <p:spPr>
          <a:xfrm>
            <a:off x="2312759" y="4437396"/>
            <a:ext cx="1828800" cy="1648055"/>
          </a:xfrm>
          <a:prstGeom prst="rect">
            <a:avLst/>
          </a:prstGeom>
        </p:spPr>
      </p:pic>
      <p:pic>
        <p:nvPicPr>
          <p:cNvPr id="18" name="Picture 17" descr="A star filled sky&#10;&#10;Description automatically generated">
            <a:extLst>
              <a:ext uri="{FF2B5EF4-FFF2-40B4-BE49-F238E27FC236}">
                <a16:creationId xmlns:a16="http://schemas.microsoft.com/office/drawing/2014/main" id="{E36BA09F-9E73-48B8-9739-225EBAC37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57814"/>
            <a:ext cx="1828800" cy="1608958"/>
          </a:xfrm>
          <a:prstGeom prst="rect">
            <a:avLst/>
          </a:prstGeom>
        </p:spPr>
      </p:pic>
      <p:pic>
        <p:nvPicPr>
          <p:cNvPr id="23" name="Picture 22" descr="A picture containing star, black&#10;&#10;Description automatically generated">
            <a:extLst>
              <a:ext uri="{FF2B5EF4-FFF2-40B4-BE49-F238E27FC236}">
                <a16:creationId xmlns:a16="http://schemas.microsoft.com/office/drawing/2014/main" id="{68DDF23F-2937-42B1-A4D2-B99901B41B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85" y="4457815"/>
            <a:ext cx="1820779" cy="16089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8FE89E-73A8-4512-AB20-927F36F5CCAB}"/>
              </a:ext>
            </a:extLst>
          </p:cNvPr>
          <p:cNvSpPr txBox="1"/>
          <p:nvPr/>
        </p:nvSpPr>
        <p:spPr>
          <a:xfrm>
            <a:off x="655895" y="2794227"/>
            <a:ext cx="173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YEPD</a:t>
            </a:r>
          </a:p>
          <a:p>
            <a:r>
              <a:rPr lang="en-US" sz="2400" b="1" dirty="0" smtClean="0">
                <a:latin typeface="Arial"/>
              </a:rPr>
              <a:t>Yeast medium</a:t>
            </a:r>
            <a:endParaRPr lang="en-US" sz="2400" b="1" dirty="0"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0C978F-B3B2-4A09-9C49-3313773A06B1}"/>
              </a:ext>
            </a:extLst>
          </p:cNvPr>
          <p:cNvSpPr txBox="1"/>
          <p:nvPr/>
        </p:nvSpPr>
        <p:spPr>
          <a:xfrm>
            <a:off x="597565" y="4266925"/>
            <a:ext cx="1406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Yeast medium with </a:t>
            </a:r>
          </a:p>
          <a:p>
            <a:r>
              <a:rPr lang="en-US" sz="2400" b="1" dirty="0" smtClean="0">
                <a:latin typeface="Arial"/>
              </a:rPr>
              <a:t>10</a:t>
            </a:r>
            <a:r>
              <a:rPr lang="en-US" sz="2400" b="1" dirty="0">
                <a:latin typeface="Arial"/>
              </a:rPr>
              <a:t>% Ethanol</a:t>
            </a:r>
          </a:p>
        </p:txBody>
      </p:sp>
      <p:pic>
        <p:nvPicPr>
          <p:cNvPr id="32" name="Picture 31" descr="A star filled sky&#10;&#10;Description automatically generated">
            <a:extLst>
              <a:ext uri="{FF2B5EF4-FFF2-40B4-BE49-F238E27FC236}">
                <a16:creationId xmlns:a16="http://schemas.microsoft.com/office/drawing/2014/main" id="{712BC4F7-FCD1-4F20-86DC-AB17074FF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79" y="4418718"/>
            <a:ext cx="1828800" cy="16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0698E5-D0AE-4FB9-99C8-54F7F618A14C}"/>
              </a:ext>
            </a:extLst>
          </p:cNvPr>
          <p:cNvSpPr txBox="1">
            <a:spLocks/>
          </p:cNvSpPr>
          <p:nvPr/>
        </p:nvSpPr>
        <p:spPr>
          <a:xfrm>
            <a:off x="784472" y="649237"/>
            <a:ext cx="10963927" cy="10874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Our strain produces more ethanol but less methanol in apple juice fermentation experiments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A93A35-C9FA-4710-B7BF-9BBC84A07EDC}"/>
              </a:ext>
            </a:extLst>
          </p:cNvPr>
          <p:cNvSpPr txBox="1">
            <a:spLocks/>
          </p:cNvSpPr>
          <p:nvPr/>
        </p:nvSpPr>
        <p:spPr>
          <a:xfrm>
            <a:off x="2311973" y="6255921"/>
            <a:ext cx="8229600" cy="258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Y </a:t>
            </a:r>
            <a:r>
              <a:rPr lang="en-US" sz="2400" b="1" dirty="0" smtClean="0">
                <a:latin typeface="Arial"/>
                <a:cs typeface="Arial"/>
              </a:rPr>
              <a:t>axis </a:t>
            </a:r>
            <a:r>
              <a:rPr lang="en-US" sz="2400" b="1" dirty="0">
                <a:latin typeface="Arial"/>
                <a:cs typeface="Arial"/>
              </a:rPr>
              <a:t>unit: ethanol: 10 mg/ml; methanol: mg/ml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78" y="1938635"/>
            <a:ext cx="6351399" cy="4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14" y="2911400"/>
            <a:ext cx="2778952" cy="21172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1B535B-A20D-4CC1-BAFE-E47A5ABB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96" y="1251152"/>
            <a:ext cx="11090004" cy="6535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Our strain has more reduced mitochondria than its wild type control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61" y="2915417"/>
            <a:ext cx="2773679" cy="2113279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F6AA0A8-A698-4256-8D11-43CB509EC27A}"/>
              </a:ext>
            </a:extLst>
          </p:cNvPr>
          <p:cNvSpPr txBox="1">
            <a:spLocks/>
          </p:cNvSpPr>
          <p:nvPr/>
        </p:nvSpPr>
        <p:spPr>
          <a:xfrm>
            <a:off x="766119" y="5411095"/>
            <a:ext cx="10651524" cy="124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Better working </a:t>
            </a:r>
            <a:r>
              <a:rPr lang="en-US" sz="2400" b="1" dirty="0" smtClean="0">
                <a:latin typeface="Arial"/>
                <a:cs typeface="Arial"/>
              </a:rPr>
              <a:t>mitochondria (right panel) </a:t>
            </a:r>
            <a:r>
              <a:rPr lang="en-US" sz="2400" b="1" dirty="0">
                <a:latin typeface="Arial"/>
                <a:cs typeface="Arial"/>
              </a:rPr>
              <a:t>saves energy in making more mitochondria.  Similar to this rationale, blocking the autophagy (self eating) of mitochondria also increases the production of ethanol during </a:t>
            </a:r>
            <a:r>
              <a:rPr lang="en-US" sz="2400" b="1" dirty="0" smtClean="0">
                <a:latin typeface="Arial"/>
                <a:cs typeface="Arial"/>
              </a:rPr>
              <a:t>Sake fermentation (Shiroma et al., 2014).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097" y="2336449"/>
            <a:ext cx="154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Wild type </a:t>
            </a:r>
            <a:endParaRPr lang="en-US" sz="2400" b="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3272" y="2315851"/>
            <a:ext cx="131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Osh6ox</a:t>
            </a:r>
            <a:endParaRPr lang="en-US" sz="2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8896</TotalTime>
  <Words>699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Flow</vt:lpstr>
      <vt:lpstr>Helping Beer Making by Research on Yeast</vt:lpstr>
      <vt:lpstr>Factors affecting the commercial value of beer</vt:lpstr>
      <vt:lpstr>Outline</vt:lpstr>
      <vt:lpstr>Part I: Enhancing ethanol production </vt:lpstr>
      <vt:lpstr>We have a lab strain with large cell size</vt:lpstr>
      <vt:lpstr>Our lab strain (Osh6ox) has more actin cables than wild type control</vt:lpstr>
      <vt:lpstr>Our strain’s actin cables are more tolerant to ethanol stress</vt:lpstr>
      <vt:lpstr>PowerPoint Presentation</vt:lpstr>
      <vt:lpstr>Our strain has more reduced mitochondria than its wild type control</vt:lpstr>
      <vt:lpstr>Part II: Depletion of unpleasant molecules</vt:lpstr>
      <vt:lpstr>PowerPoint Presentation</vt:lpstr>
      <vt:lpstr>Yeast cell surface display technology</vt:lpstr>
      <vt:lpstr>Examples of using cell display to change flavors</vt:lpstr>
      <vt:lpstr>Part III: Preventing cloudy beer during shelfing</vt:lpstr>
      <vt:lpstr>Bacterial contamination is common for craft beer</vt:lpstr>
      <vt:lpstr>Current methods on bacterial contamination</vt:lpstr>
      <vt:lpstr>Our Solution</vt:lpstr>
      <vt:lpstr>Haze</vt:lpstr>
      <vt:lpstr>Our strain maintains more apple proteins during fermentation of apple juice</vt:lpstr>
      <vt:lpstr>Summary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alice1996</dc:creator>
  <cp:lastModifiedBy>Fusheng Tang</cp:lastModifiedBy>
  <cp:revision>155</cp:revision>
  <cp:lastPrinted>2019-07-10T19:20:19Z</cp:lastPrinted>
  <dcterms:created xsi:type="dcterms:W3CDTF">2019-07-11T03:46:20Z</dcterms:created>
  <dcterms:modified xsi:type="dcterms:W3CDTF">2019-08-08T18:47:10Z</dcterms:modified>
</cp:coreProperties>
</file>